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4" r:id="rId12"/>
    <p:sldId id="268" r:id="rId13"/>
    <p:sldId id="265" r:id="rId14"/>
    <p:sldId id="266" r:id="rId1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76" d="100"/>
          <a:sy n="76" d="100"/>
        </p:scale>
        <p:origin x="1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B7C50759-0248-4468-B13C-D2A1B97F5F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55262" y="5324685"/>
            <a:ext cx="1688738" cy="145097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8DEE6A0-DBF6-4D7C-8243-28D7D566CC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E5A7DD6-301A-481F-9F55-E3C9275D0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EFAEDF5-675A-4F9C-B100-2730C811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13369-843F-4D1A-A241-FCE003431083}" type="datetimeFigureOut">
              <a:rPr kumimoji="1" lang="ja-JP" altLang="en-US" smtClean="0"/>
              <a:t>2021/1/12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AC6174-3FC2-4080-A4FC-B6BE480C4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A78ACD2-BEF3-4E20-9BD4-32F1588E7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964C9-252D-4726-ACF0-4D3B680E07C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AD06645-E671-45E2-B0B0-99C6D75513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09360"/>
            <a:ext cx="9144000" cy="548640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0BA3AD01-9DC3-4A5B-A733-718804A4958F}"/>
              </a:ext>
            </a:extLst>
          </p:cNvPr>
          <p:cNvCxnSpPr>
            <a:cxnSpLocks/>
          </p:cNvCxnSpPr>
          <p:nvPr userDrawn="1"/>
        </p:nvCxnSpPr>
        <p:spPr>
          <a:xfrm>
            <a:off x="628650" y="3602038"/>
            <a:ext cx="7886700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678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C6AA5A-7625-45D1-919F-C63FFC41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42DD906-6614-4A63-A3B6-C3906860C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C6CC04-697A-4521-B050-DCB3C2A70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13369-843F-4D1A-A241-FCE003431083}" type="datetimeFigureOut">
              <a:rPr kumimoji="1" lang="ja-JP" altLang="en-US" smtClean="0"/>
              <a:t>2021/1/12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52ABF78-820E-493B-876F-376DB692A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AB458D9-C559-413F-BCAC-2FC509E18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964C9-252D-4726-ACF0-4D3B680E07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6300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D86D841-0B29-40B2-B018-86BFCADF4B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EE48756-EB2F-4A42-9C94-7DC99E6A3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DE7A67E-29BB-49C3-AD98-050C6249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13369-843F-4D1A-A241-FCE003431083}" type="datetimeFigureOut">
              <a:rPr kumimoji="1" lang="ja-JP" altLang="en-US" smtClean="0"/>
              <a:t>2021/1/12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0884CA-15D4-45FC-A573-18491B8F1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BCC887-B14F-4EA9-A3DD-39A310BDB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964C9-252D-4726-ACF0-4D3B680E07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562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E51F12-007E-41CC-8DE0-F06A74D44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EE6310-5EEF-46BC-A683-1C5CDB4B2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2F4084-E5FB-4535-B385-EF44D279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13369-843F-4D1A-A241-FCE003431083}" type="datetimeFigureOut">
              <a:rPr kumimoji="1" lang="ja-JP" altLang="en-US" smtClean="0"/>
              <a:t>2021/1/12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2B1A8C-D6A1-4E86-AB17-167DEE97A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484124-C32D-4942-A250-AEAF23CC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964C9-252D-4726-ACF0-4D3B680E07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4541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3F4655-C871-4DEA-AA36-3D792634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EEC5EE-8CB1-4A1B-B789-E44DFC0CB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366F0F-3253-4713-BB9F-17CF1A0EB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13369-843F-4D1A-A241-FCE003431083}" type="datetimeFigureOut">
              <a:rPr kumimoji="1" lang="ja-JP" altLang="en-US" smtClean="0"/>
              <a:t>2021/1/12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AFE1DF-4223-4943-9996-2DC064AD1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B1E2D4-71A7-4D4C-AD04-686D6CC6B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964C9-252D-4726-ACF0-4D3B680E07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5278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76277A-B2A7-417C-B06F-A714CC7D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17D28F-04E7-4203-A46B-A2E602277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A94DB77-C84B-4AF5-ABB9-C9DE75AA3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452B58-26B2-4D89-8752-D6ACB01FE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13369-843F-4D1A-A241-FCE003431083}" type="datetimeFigureOut">
              <a:rPr kumimoji="1" lang="ja-JP" altLang="en-US" smtClean="0"/>
              <a:t>2021/1/12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BFCD71A-80F0-447C-BB53-33C11FDEC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4D2672F-9B6A-406D-AE59-9A63B73D8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964C9-252D-4726-ACF0-4D3B680E07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273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9FB299-C106-41B8-AA0C-24E09F2E1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DCB3D14-CDA5-4DEE-AC52-EA9945BFB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1F1D504-E380-43C7-A703-CED450E32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9302B65-66CB-4068-B487-6894744A24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BD8C89F-3A84-46F1-B73C-D77A5DDBD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C2B23B2-A568-407B-B561-B2CEB2D4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13369-843F-4D1A-A241-FCE003431083}" type="datetimeFigureOut">
              <a:rPr kumimoji="1" lang="ja-JP" altLang="en-US" smtClean="0"/>
              <a:t>2021/1/12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B890434-00AA-4087-8242-DB3EFE72E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7DD42CB-387F-4549-9AEB-7FDF5E395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964C9-252D-4726-ACF0-4D3B680E07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029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B29836-E4F0-41A7-86FD-1063AFE4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94350EE-5045-4FFD-B0B8-85F1CF56C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13369-843F-4D1A-A241-FCE003431083}" type="datetimeFigureOut">
              <a:rPr kumimoji="1" lang="ja-JP" altLang="en-US" smtClean="0"/>
              <a:t>2021/1/12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527E6DC-A436-4875-BCB0-7D31BAF83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DB74019-3895-4C48-8A94-9C797E45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964C9-252D-4726-ACF0-4D3B680E07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8135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D02DA94-A6C4-4442-BD4E-F542C3D40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13369-843F-4D1A-A241-FCE003431083}" type="datetimeFigureOut">
              <a:rPr kumimoji="1" lang="ja-JP" altLang="en-US" smtClean="0"/>
              <a:t>2021/1/12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26439F-8885-4B6E-AAA6-33D5F2973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1C0FBD6-986A-4805-8AB2-E39748958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964C9-252D-4726-ACF0-4D3B680E07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2125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0F856C-E74E-4248-BAA7-542E286BF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718FEB-9108-421D-80D8-2AE68F828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71C1A42-A780-4D86-987D-02ACC2C5D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B14B311-E567-47C4-8E23-F7F3F6397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13369-843F-4D1A-A241-FCE003431083}" type="datetimeFigureOut">
              <a:rPr kumimoji="1" lang="ja-JP" altLang="en-US" smtClean="0"/>
              <a:t>2021/1/12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632567C-C407-4A9E-BBE6-956EEA367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568A546-FF4E-4986-AB7C-F9B5A5359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964C9-252D-4726-ACF0-4D3B680E07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4064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62CC12-CACF-4D51-A259-175B732E7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A9F4360-DDE1-4050-93FC-7DC3725D63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E9F29EB-CC98-4529-9FB3-563BB863C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3FFA5E6-0E4E-44B6-ADF1-E99F98E5C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13369-843F-4D1A-A241-FCE003431083}" type="datetimeFigureOut">
              <a:rPr kumimoji="1" lang="ja-JP" altLang="en-US" smtClean="0"/>
              <a:t>2021/1/12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7276942-1019-4E01-9ABE-D33B105EC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2B0310-AB2E-4C66-BCE5-5209FCD14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964C9-252D-4726-ACF0-4D3B680E07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2795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100354B6-F1C7-4C45-864C-4AA27D85938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93473">
            <a:off x="7510071" y="5388004"/>
            <a:ext cx="1580793" cy="1313906"/>
          </a:xfrm>
          <a:prstGeom prst="rect">
            <a:avLst/>
          </a:prstGeom>
        </p:spPr>
      </p:pic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79B6F99-87A6-427D-B24D-F072594B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EB91217-8DB6-4BBB-A652-F3A13D6C3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3435E81-9A76-410E-871A-EC7BF2FF6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13369-843F-4D1A-A241-FCE003431083}" type="datetimeFigureOut">
              <a:rPr kumimoji="1" lang="ja-JP" altLang="en-US" smtClean="0"/>
              <a:t>2021/1/12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FA9F55-D014-4AC0-90B9-D35410F501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49BC6D-28F0-4E34-BAA7-0E6D82C80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964C9-252D-4726-ACF0-4D3B680E07C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B73E2D0-CA5F-4A0B-BA8E-14ACDC069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28333"/>
          <a:stretch/>
        </p:blipFill>
        <p:spPr>
          <a:xfrm>
            <a:off x="0" y="6311899"/>
            <a:ext cx="9144000" cy="546101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21AEA74-F29F-4676-B146-C67AB97D5D5E}"/>
              </a:ext>
            </a:extLst>
          </p:cNvPr>
          <p:cNvCxnSpPr>
            <a:cxnSpLocks/>
          </p:cNvCxnSpPr>
          <p:nvPr userDrawn="1"/>
        </p:nvCxnSpPr>
        <p:spPr>
          <a:xfrm>
            <a:off x="628650" y="1235676"/>
            <a:ext cx="7886700" cy="0"/>
          </a:xfrm>
          <a:prstGeom prst="line">
            <a:avLst/>
          </a:prstGeom>
          <a:ln w="222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28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C3447E-A189-4411-B1AC-2C158ADC2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837" y="1122363"/>
            <a:ext cx="7883611" cy="2387600"/>
          </a:xfrm>
        </p:spPr>
        <p:txBody>
          <a:bodyPr>
            <a:normAutofit/>
          </a:bodyPr>
          <a:lstStyle/>
          <a:p>
            <a:r>
              <a:rPr lang="ja-JP" altLang="ja-JP" sz="4000" b="1" dirty="0"/>
              <a:t>画像処理による立石港待機レーンの混雑量計測システムの開発</a:t>
            </a:r>
            <a:endParaRPr kumimoji="1" lang="ja-JP" altLang="en-US" sz="3600" b="1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89C566A-6197-4F6D-9299-A9BF23C71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642" y="4079875"/>
            <a:ext cx="68580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2800" dirty="0"/>
              <a:t>田房研究室　宮地　香樹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7379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985660-8D75-4285-A28E-533286B02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画像処理プログラム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87B4DE-44A3-40FD-9CAA-A6A45B177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56" y="1713426"/>
            <a:ext cx="2312258" cy="6218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800" dirty="0"/>
              <a:t>エッジ検出</a:t>
            </a:r>
            <a:endParaRPr kumimoji="1" lang="en-US" altLang="ja-JP" sz="2800" dirty="0"/>
          </a:p>
        </p:txBody>
      </p:sp>
      <p:pic>
        <p:nvPicPr>
          <p:cNvPr id="5" name="図 4" descr="マップ が含まれている画像&#10;&#10;自動的に生成された説明">
            <a:extLst>
              <a:ext uri="{FF2B5EF4-FFF2-40B4-BE49-F238E27FC236}">
                <a16:creationId xmlns:a16="http://schemas.microsoft.com/office/drawing/2014/main" id="{497397D9-351B-4D06-935B-15D209ADB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807" y="3124081"/>
            <a:ext cx="3501357" cy="1969856"/>
          </a:xfrm>
          <a:prstGeom prst="rect">
            <a:avLst/>
          </a:prstGeo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F22EC626-BDCD-43EA-AD8E-9742124F4682}"/>
              </a:ext>
            </a:extLst>
          </p:cNvPr>
          <p:cNvSpPr txBox="1">
            <a:spLocks/>
          </p:cNvSpPr>
          <p:nvPr/>
        </p:nvSpPr>
        <p:spPr>
          <a:xfrm>
            <a:off x="912856" y="2514339"/>
            <a:ext cx="6384892" cy="2246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/>
              <a:t>指定した範囲の白画素数を測定</a:t>
            </a:r>
            <a:endParaRPr lang="en-US" altLang="ja-JP" sz="2800" dirty="0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4C96F2F2-C782-4BB4-B0B7-5CEF9C705FC2}"/>
              </a:ext>
            </a:extLst>
          </p:cNvPr>
          <p:cNvSpPr txBox="1">
            <a:spLocks/>
          </p:cNvSpPr>
          <p:nvPr/>
        </p:nvSpPr>
        <p:spPr>
          <a:xfrm>
            <a:off x="912856" y="3337989"/>
            <a:ext cx="3348059" cy="2246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/>
              <a:t>車があるか判定</a:t>
            </a:r>
            <a:endParaRPr lang="en-US" altLang="ja-JP" sz="2800" dirty="0"/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2FE8238B-BE89-4250-A1ED-490B056DF618}"/>
              </a:ext>
            </a:extLst>
          </p:cNvPr>
          <p:cNvSpPr/>
          <p:nvPr/>
        </p:nvSpPr>
        <p:spPr>
          <a:xfrm>
            <a:off x="1723704" y="2134549"/>
            <a:ext cx="424206" cy="40136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2A8DB356-4F3C-4F64-9CF3-FE98A12671EE}"/>
              </a:ext>
            </a:extLst>
          </p:cNvPr>
          <p:cNvSpPr/>
          <p:nvPr/>
        </p:nvSpPr>
        <p:spPr>
          <a:xfrm>
            <a:off x="1714277" y="2958199"/>
            <a:ext cx="424206" cy="40136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582713E2-7529-414E-920D-04CE4F3D6B6E}"/>
              </a:ext>
            </a:extLst>
          </p:cNvPr>
          <p:cNvSpPr txBox="1">
            <a:spLocks/>
          </p:cNvSpPr>
          <p:nvPr/>
        </p:nvSpPr>
        <p:spPr>
          <a:xfrm>
            <a:off x="722218" y="4403278"/>
            <a:ext cx="1660663" cy="485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/>
              <a:t>出力結果</a:t>
            </a:r>
            <a:endParaRPr lang="en-US" altLang="ja-JP" sz="2800" dirty="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EA47AF74-4BB4-497D-8056-1C592933996B}"/>
              </a:ext>
            </a:extLst>
          </p:cNvPr>
          <p:cNvSpPr txBox="1">
            <a:spLocks/>
          </p:cNvSpPr>
          <p:nvPr/>
        </p:nvSpPr>
        <p:spPr>
          <a:xfrm>
            <a:off x="870578" y="4939645"/>
            <a:ext cx="7754948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/>
              <a:t>台数</a:t>
            </a:r>
            <a:r>
              <a:rPr lang="en-US" altLang="ja-JP" sz="2400" dirty="0"/>
              <a:t>(</a:t>
            </a:r>
            <a:r>
              <a:rPr lang="ja-JP" altLang="en-US" sz="2400" dirty="0"/>
              <a:t>台</a:t>
            </a:r>
            <a:r>
              <a:rPr lang="en-US" altLang="ja-JP" sz="2400" dirty="0"/>
              <a:t>)</a:t>
            </a:r>
            <a:r>
              <a:rPr lang="ja-JP" altLang="en-US" sz="2400" dirty="0"/>
              <a:t>：</a:t>
            </a:r>
            <a:r>
              <a:rPr lang="en-US" altLang="ja-JP" sz="2400" dirty="0"/>
              <a:t>14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/>
              <a:t>レーンの埋まり具合</a:t>
            </a:r>
            <a:r>
              <a:rPr lang="en-US" altLang="ja-JP" sz="2400" dirty="0"/>
              <a:t>(%)</a:t>
            </a:r>
            <a:r>
              <a:rPr lang="ja-JP" altLang="en-US" sz="2400" dirty="0"/>
              <a:t>：</a:t>
            </a:r>
            <a:r>
              <a:rPr lang="en-US" altLang="ja-JP" sz="2400" dirty="0"/>
              <a:t>60/100/100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920433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吹き出し: 円形 13">
            <a:extLst>
              <a:ext uri="{FF2B5EF4-FFF2-40B4-BE49-F238E27FC236}">
                <a16:creationId xmlns:a16="http://schemas.microsoft.com/office/drawing/2014/main" id="{324BFB92-8169-4CEB-B9CB-C37C5B7649D9}"/>
              </a:ext>
            </a:extLst>
          </p:cNvPr>
          <p:cNvSpPr/>
          <p:nvPr/>
        </p:nvSpPr>
        <p:spPr>
          <a:xfrm>
            <a:off x="4498990" y="2494722"/>
            <a:ext cx="4541315" cy="1568231"/>
          </a:xfrm>
          <a:prstGeom prst="wedgeEllipseCallout">
            <a:avLst>
              <a:gd name="adj1" fmla="val -39515"/>
              <a:gd name="adj2" fmla="val 65137"/>
            </a:avLst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5F37138-4A3B-4864-BC20-FF208C7EA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画像処理プログラム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4B7099-56A0-472B-B315-359691CE8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576" y="1747883"/>
            <a:ext cx="2878121" cy="606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800" dirty="0"/>
              <a:t>画像処理の結果</a:t>
            </a:r>
            <a:endParaRPr kumimoji="1" lang="en-US" altLang="ja-JP" sz="2800" dirty="0"/>
          </a:p>
          <a:p>
            <a:pPr marL="0" indent="0">
              <a:buNone/>
            </a:pPr>
            <a:endParaRPr kumimoji="1" lang="ja-JP" altLang="en-US" sz="2800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A8C85971-101A-4857-A05D-90D3645F2A75}"/>
              </a:ext>
            </a:extLst>
          </p:cNvPr>
          <p:cNvSpPr txBox="1">
            <a:spLocks/>
          </p:cNvSpPr>
          <p:nvPr/>
        </p:nvSpPr>
        <p:spPr>
          <a:xfrm>
            <a:off x="1653226" y="3090938"/>
            <a:ext cx="1410486" cy="606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800" dirty="0"/>
              <a:t>Web</a:t>
            </a:r>
            <a:r>
              <a:rPr lang="ja-JP" altLang="en-US" sz="2800" dirty="0"/>
              <a:t>へ</a:t>
            </a:r>
            <a:endParaRPr lang="en-US" altLang="ja-JP" sz="2800" dirty="0"/>
          </a:p>
          <a:p>
            <a:pPr marL="0" indent="0">
              <a:buFont typeface="Arial" panose="020B0604020202020204" pitchFamily="34" charset="0"/>
              <a:buNone/>
            </a:pPr>
            <a:endParaRPr lang="ja-JP" altLang="en-US" sz="2800" dirty="0"/>
          </a:p>
        </p:txBody>
      </p:sp>
      <p:pic>
        <p:nvPicPr>
          <p:cNvPr id="7" name="図 6" descr="グラフ, 棒グラフ&#10;&#10;自動的に生成された説明">
            <a:extLst>
              <a:ext uri="{FF2B5EF4-FFF2-40B4-BE49-F238E27FC236}">
                <a16:creationId xmlns:a16="http://schemas.microsoft.com/office/drawing/2014/main" id="{7AD904C3-69EF-4568-BC1B-DDCC6B157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31" y="3711707"/>
            <a:ext cx="4095159" cy="2277157"/>
          </a:xfrm>
          <a:prstGeom prst="rect">
            <a:avLst/>
          </a:prstGeom>
        </p:spPr>
      </p:pic>
      <p:sp>
        <p:nvSpPr>
          <p:cNvPr id="8" name="矢印: 下 7">
            <a:extLst>
              <a:ext uri="{FF2B5EF4-FFF2-40B4-BE49-F238E27FC236}">
                <a16:creationId xmlns:a16="http://schemas.microsoft.com/office/drawing/2014/main" id="{7AF336C5-5FBE-452B-975C-0A6C34359E8D}"/>
              </a:ext>
            </a:extLst>
          </p:cNvPr>
          <p:cNvSpPr/>
          <p:nvPr/>
        </p:nvSpPr>
        <p:spPr>
          <a:xfrm>
            <a:off x="1983706" y="2189148"/>
            <a:ext cx="424206" cy="887511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0C26196F-6DFE-4649-98CD-844375B7955B}"/>
              </a:ext>
            </a:extLst>
          </p:cNvPr>
          <p:cNvSpPr txBox="1">
            <a:spLocks/>
          </p:cNvSpPr>
          <p:nvPr/>
        </p:nvSpPr>
        <p:spPr>
          <a:xfrm>
            <a:off x="2011986" y="2494722"/>
            <a:ext cx="3427280" cy="606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sz="2800" dirty="0"/>
          </a:p>
          <a:p>
            <a:pPr marL="0" indent="0">
              <a:buFont typeface="Arial" panose="020B0604020202020204" pitchFamily="34" charset="0"/>
              <a:buNone/>
            </a:pPr>
            <a:endParaRPr lang="ja-JP" altLang="en-US" sz="2800" dirty="0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4C8B48E2-4AC3-4FAE-8C6C-D5539B6C6484}"/>
              </a:ext>
            </a:extLst>
          </p:cNvPr>
          <p:cNvSpPr txBox="1">
            <a:spLocks/>
          </p:cNvSpPr>
          <p:nvPr/>
        </p:nvSpPr>
        <p:spPr>
          <a:xfrm>
            <a:off x="2608279" y="2431259"/>
            <a:ext cx="1690344" cy="606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800" dirty="0"/>
              <a:t>Json</a:t>
            </a:r>
            <a:r>
              <a:rPr lang="ja-JP" altLang="en-US" sz="2800" dirty="0"/>
              <a:t>形式</a:t>
            </a:r>
            <a:endParaRPr lang="en-US" altLang="ja-JP" sz="2800" dirty="0"/>
          </a:p>
          <a:p>
            <a:pPr marL="0" indent="0">
              <a:buFont typeface="Arial" panose="020B0604020202020204" pitchFamily="34" charset="0"/>
              <a:buNone/>
            </a:pPr>
            <a:endParaRPr lang="ja-JP" altLang="en-US" sz="2800" dirty="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F4AA6049-B2F3-4996-B4C9-5803748F1299}"/>
              </a:ext>
            </a:extLst>
          </p:cNvPr>
          <p:cNvSpPr txBox="1">
            <a:spLocks/>
          </p:cNvSpPr>
          <p:nvPr/>
        </p:nvSpPr>
        <p:spPr>
          <a:xfrm>
            <a:off x="4952457" y="2902379"/>
            <a:ext cx="3788053" cy="2005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/>
              <a:t>グラフを用いて視覚的に分かりやすく表現</a:t>
            </a:r>
            <a:endParaRPr lang="en-US" altLang="ja-JP" sz="2800" dirty="0"/>
          </a:p>
          <a:p>
            <a:pPr marL="0" indent="0">
              <a:buFont typeface="Arial" panose="020B0604020202020204" pitchFamily="34" charset="0"/>
              <a:buNone/>
            </a:pP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95455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5519C6-E9BC-499E-9F22-9FDF0ABA7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誤差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24383A7D-5EE7-4331-9B4E-20FAFA754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475" y="2425980"/>
            <a:ext cx="6872996" cy="71314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6217ABE-3EA2-4685-BD09-0129EB207270}"/>
              </a:ext>
            </a:extLst>
          </p:cNvPr>
          <p:cNvSpPr txBox="1"/>
          <p:nvPr/>
        </p:nvSpPr>
        <p:spPr>
          <a:xfrm>
            <a:off x="785475" y="1715174"/>
            <a:ext cx="5354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51</a:t>
            </a:r>
            <a:r>
              <a:rPr kumimoji="1" lang="ja-JP" altLang="en-US" sz="2800" dirty="0"/>
              <a:t>枚の画像で誤差を計測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7FFF27A-CEAD-4C0A-B984-16E306EC9580}"/>
              </a:ext>
            </a:extLst>
          </p:cNvPr>
          <p:cNvSpPr/>
          <p:nvPr/>
        </p:nvSpPr>
        <p:spPr>
          <a:xfrm>
            <a:off x="5326144" y="2782553"/>
            <a:ext cx="2332327" cy="348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0F449A7-A394-4E23-8A90-380700F7114D}"/>
              </a:ext>
            </a:extLst>
          </p:cNvPr>
          <p:cNvSpPr/>
          <p:nvPr/>
        </p:nvSpPr>
        <p:spPr>
          <a:xfrm>
            <a:off x="3661077" y="2782553"/>
            <a:ext cx="1137165" cy="348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EC054C-B2DB-4710-904D-F2DC1485D75C}"/>
              </a:ext>
            </a:extLst>
          </p:cNvPr>
          <p:cNvSpPr txBox="1"/>
          <p:nvPr/>
        </p:nvSpPr>
        <p:spPr>
          <a:xfrm>
            <a:off x="961530" y="3609261"/>
            <a:ext cx="6994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第</a:t>
            </a:r>
            <a:r>
              <a:rPr lang="en-US" altLang="ja-JP" sz="2800" dirty="0"/>
              <a:t>3</a:t>
            </a:r>
            <a:r>
              <a:rPr lang="ja-JP" altLang="en-US" sz="2800" dirty="0"/>
              <a:t>レーン　＞　</a:t>
            </a:r>
            <a:r>
              <a:rPr kumimoji="1" lang="ja-JP" altLang="en-US" sz="2800" dirty="0"/>
              <a:t>第</a:t>
            </a:r>
            <a:r>
              <a:rPr kumimoji="1" lang="en-US" altLang="ja-JP" sz="2800" dirty="0"/>
              <a:t>1</a:t>
            </a:r>
            <a:r>
              <a:rPr kumimoji="1" lang="ja-JP" altLang="en-US" sz="2800" dirty="0"/>
              <a:t>レーン・第</a:t>
            </a:r>
            <a:r>
              <a:rPr kumimoji="1" lang="en-US" altLang="ja-JP" sz="2800" dirty="0"/>
              <a:t>2</a:t>
            </a:r>
            <a:r>
              <a:rPr kumimoji="1" lang="ja-JP" altLang="en-US" sz="2800" dirty="0"/>
              <a:t>レーン　　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AD2CEF1-3CC6-4E45-B436-76E766604553}"/>
              </a:ext>
            </a:extLst>
          </p:cNvPr>
          <p:cNvSpPr txBox="1"/>
          <p:nvPr/>
        </p:nvSpPr>
        <p:spPr>
          <a:xfrm>
            <a:off x="851355" y="4380951"/>
            <a:ext cx="76639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ja-JP" altLang="en-US" sz="2800" dirty="0"/>
              <a:t>理由</a:t>
            </a:r>
            <a:endParaRPr kumimoji="1" lang="en-US" altLang="ja-JP" sz="2800" dirty="0"/>
          </a:p>
          <a:p>
            <a:pPr algn="just"/>
            <a:r>
              <a:rPr kumimoji="1" lang="ja-JP" altLang="en-US" sz="2400" dirty="0"/>
              <a:t>　第</a:t>
            </a:r>
            <a:r>
              <a:rPr kumimoji="1" lang="en-US" altLang="ja-JP" sz="2400" dirty="0"/>
              <a:t>3</a:t>
            </a:r>
            <a:r>
              <a:rPr kumimoji="1" lang="ja-JP" altLang="en-US" sz="2400" dirty="0"/>
              <a:t>レーンがカメラの正面に位置しており、車の大きさや車間距離の影響を受けやすいため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DFF6B10-C84F-41D8-A359-511324B92CB5}"/>
              </a:ext>
            </a:extLst>
          </p:cNvPr>
          <p:cNvSpPr txBox="1"/>
          <p:nvPr/>
        </p:nvSpPr>
        <p:spPr>
          <a:xfrm>
            <a:off x="5901179" y="3145038"/>
            <a:ext cx="1894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FF0000"/>
                </a:solidFill>
              </a:rPr>
              <a:t>約</a:t>
            </a:r>
            <a:r>
              <a:rPr kumimoji="1" lang="en-US" altLang="ja-JP" sz="2000" dirty="0">
                <a:solidFill>
                  <a:srgbClr val="FF0000"/>
                </a:solidFill>
              </a:rPr>
              <a:t>3.6%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E2A620D-E43D-429D-803A-D227369815A2}"/>
              </a:ext>
            </a:extLst>
          </p:cNvPr>
          <p:cNvSpPr txBox="1"/>
          <p:nvPr/>
        </p:nvSpPr>
        <p:spPr>
          <a:xfrm>
            <a:off x="3850848" y="3126657"/>
            <a:ext cx="1894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FF0000"/>
                </a:solidFill>
              </a:rPr>
              <a:t>約</a:t>
            </a:r>
            <a:r>
              <a:rPr lang="en-US" altLang="ja-JP" sz="2000" dirty="0">
                <a:solidFill>
                  <a:srgbClr val="FF0000"/>
                </a:solidFill>
              </a:rPr>
              <a:t>9</a:t>
            </a:r>
            <a:r>
              <a:rPr kumimoji="1" lang="en-US" altLang="ja-JP" sz="2000" dirty="0">
                <a:solidFill>
                  <a:srgbClr val="FF0000"/>
                </a:solidFill>
              </a:rPr>
              <a:t>.3%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594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F3FD36-7255-438B-A554-13A34AEE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DE51D40-1EF0-43D7-8DF3-C77FB3A07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800" dirty="0"/>
              <a:t>画像処理に背景差分とエッジ検出を利用した待機レーンの混雑状況計測システムを開発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800" dirty="0"/>
              <a:t>画像処理プログラムの精度向上を行い、第</a:t>
            </a:r>
            <a:r>
              <a:rPr kumimoji="1" lang="en-US" altLang="ja-JP" sz="2800" dirty="0"/>
              <a:t>1</a:t>
            </a:r>
            <a:r>
              <a:rPr kumimoji="1" lang="ja-JP" altLang="en-US" sz="2800" dirty="0"/>
              <a:t>・第</a:t>
            </a:r>
            <a:r>
              <a:rPr kumimoji="1" lang="en-US" altLang="ja-JP" sz="2800" dirty="0"/>
              <a:t>2</a:t>
            </a:r>
            <a:r>
              <a:rPr kumimoji="1" lang="ja-JP" altLang="en-US" sz="2800" dirty="0"/>
              <a:t>レーンの誤差は</a:t>
            </a:r>
            <a:r>
              <a:rPr kumimoji="1" lang="en-US" altLang="ja-JP" sz="2800" dirty="0"/>
              <a:t>5%</a:t>
            </a:r>
            <a:r>
              <a:rPr kumimoji="1" lang="ja-JP" altLang="en-US" sz="2800" dirty="0"/>
              <a:t>未満</a:t>
            </a:r>
          </a:p>
        </p:txBody>
      </p:sp>
    </p:spTree>
    <p:extLst>
      <p:ext uri="{BB962C8B-B14F-4D97-AF65-F5344CB8AC3E}">
        <p14:creationId xmlns:p14="http://schemas.microsoft.com/office/powerpoint/2010/main" val="754536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DD034D-BA61-406E-BE94-265CEBB2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今後の課題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58B006-AA9A-4C6A-BE29-8A1CCBBC5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800" dirty="0"/>
              <a:t>混雑度を日時とともに記録し、混雑度を予測することができるシステムの開発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第</a:t>
            </a:r>
            <a:r>
              <a:rPr lang="en-US" altLang="ja-JP" sz="2800" dirty="0"/>
              <a:t>3</a:t>
            </a:r>
            <a:r>
              <a:rPr lang="ja-JP" altLang="en-US" sz="2800" dirty="0"/>
              <a:t>レーンの精度向上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98835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9A5E97-20C9-4B2C-B151-9508D740B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目次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D071FB7-86AD-47BF-97E0-E7E5B8C35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/>
              <a:t>研究目的</a:t>
            </a:r>
            <a:endParaRPr kumimoji="1" lang="en-US" altLang="ja-JP" sz="2400" dirty="0"/>
          </a:p>
          <a:p>
            <a:endParaRPr kumimoji="1" lang="en-US" altLang="ja-JP" sz="900" dirty="0"/>
          </a:p>
          <a:p>
            <a:r>
              <a:rPr kumimoji="1" lang="ja-JP" altLang="en-US" sz="2400" dirty="0"/>
              <a:t>システム構成</a:t>
            </a:r>
            <a:endParaRPr kumimoji="1" lang="en-US" altLang="ja-JP" sz="2400" dirty="0"/>
          </a:p>
          <a:p>
            <a:endParaRPr kumimoji="1" lang="en-US" altLang="ja-JP" sz="900" dirty="0"/>
          </a:p>
          <a:p>
            <a:r>
              <a:rPr lang="ja-JP" altLang="en-US" sz="2400" dirty="0"/>
              <a:t>開発環境・使用機器</a:t>
            </a:r>
            <a:endParaRPr lang="en-US" altLang="ja-JP" sz="2400" dirty="0"/>
          </a:p>
          <a:p>
            <a:endParaRPr lang="en-US" altLang="ja-JP" sz="900" dirty="0"/>
          </a:p>
          <a:p>
            <a:r>
              <a:rPr kumimoji="1" lang="ja-JP" altLang="en-US" sz="2400" dirty="0"/>
              <a:t>画像処理プログラム</a:t>
            </a:r>
            <a:endParaRPr kumimoji="1" lang="en-US" altLang="ja-JP" sz="2400" dirty="0"/>
          </a:p>
          <a:p>
            <a:endParaRPr kumimoji="1" lang="en-US" altLang="ja-JP" sz="900" dirty="0"/>
          </a:p>
          <a:p>
            <a:r>
              <a:rPr lang="ja-JP" altLang="en-US" sz="2400" dirty="0"/>
              <a:t>まとめ</a:t>
            </a:r>
            <a:endParaRPr lang="en-US" altLang="ja-JP" sz="2400" dirty="0"/>
          </a:p>
          <a:p>
            <a:endParaRPr lang="en-US" altLang="ja-JP" sz="900" dirty="0"/>
          </a:p>
          <a:p>
            <a:r>
              <a:rPr kumimoji="1" lang="ja-JP" altLang="en-US" sz="2400" dirty="0"/>
              <a:t>今後の課題</a:t>
            </a:r>
          </a:p>
        </p:txBody>
      </p:sp>
    </p:spTree>
    <p:extLst>
      <p:ext uri="{BB962C8B-B14F-4D97-AF65-F5344CB8AC3E}">
        <p14:creationId xmlns:p14="http://schemas.microsoft.com/office/powerpoint/2010/main" val="1651085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A2A12B-BD76-4466-8C44-15CC43BE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b="1" dirty="0"/>
              <a:t>研究目的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9041D4-54E0-4D88-AAFB-08DD008F7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739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u="sng" dirty="0"/>
              <a:t>上島町には他の市町村につながる橋がない</a:t>
            </a:r>
            <a:endParaRPr kumimoji="1" lang="ja-JP" altLang="en-US" sz="2400" u="sng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6A0AE7AC-9AAB-47D4-B607-E51A7FAC993D}"/>
              </a:ext>
            </a:extLst>
          </p:cNvPr>
          <p:cNvSpPr txBox="1">
            <a:spLocks/>
          </p:cNvSpPr>
          <p:nvPr/>
        </p:nvSpPr>
        <p:spPr>
          <a:xfrm>
            <a:off x="3169446" y="2565400"/>
            <a:ext cx="7886700" cy="739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/>
              <a:t>移動方法が船に限定される</a:t>
            </a:r>
          </a:p>
        </p:txBody>
      </p:sp>
      <p:sp>
        <p:nvSpPr>
          <p:cNvPr id="5" name="矢印: 上向き折線 4">
            <a:extLst>
              <a:ext uri="{FF2B5EF4-FFF2-40B4-BE49-F238E27FC236}">
                <a16:creationId xmlns:a16="http://schemas.microsoft.com/office/drawing/2014/main" id="{B9364382-F22A-45BC-B740-5C59074FDDC9}"/>
              </a:ext>
            </a:extLst>
          </p:cNvPr>
          <p:cNvSpPr/>
          <p:nvPr/>
        </p:nvSpPr>
        <p:spPr>
          <a:xfrm rot="5400000">
            <a:off x="2285208" y="2051051"/>
            <a:ext cx="739777" cy="1028699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89241113-BD0C-40B4-890E-0E1CCC26B7C3}"/>
              </a:ext>
            </a:extLst>
          </p:cNvPr>
          <p:cNvSpPr txBox="1">
            <a:spLocks/>
          </p:cNvSpPr>
          <p:nvPr/>
        </p:nvSpPr>
        <p:spPr>
          <a:xfrm>
            <a:off x="628650" y="3314700"/>
            <a:ext cx="7886700" cy="2095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/>
              <a:t>その中で利用客が多いのが</a:t>
            </a:r>
            <a:endParaRPr lang="en-US" altLang="ja-JP" sz="2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800" dirty="0">
                <a:solidFill>
                  <a:srgbClr val="FF0000"/>
                </a:solidFill>
              </a:rPr>
              <a:t>	</a:t>
            </a:r>
            <a:r>
              <a:rPr lang="ja-JP" altLang="en-US" sz="2800" dirty="0">
                <a:solidFill>
                  <a:srgbClr val="FF0000"/>
                </a:solidFill>
              </a:rPr>
              <a:t>　生名フェリー</a:t>
            </a:r>
            <a:endParaRPr lang="en-US" altLang="ja-JP" sz="28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/>
              <a:t>理由：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　航路が短いことに伴う便数の多さ・待ち時間の短さ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CF5134F3-B4E6-48B2-A9CB-A47720307710}"/>
              </a:ext>
            </a:extLst>
          </p:cNvPr>
          <p:cNvSpPr txBox="1">
            <a:spLocks/>
          </p:cNvSpPr>
          <p:nvPr/>
        </p:nvSpPr>
        <p:spPr>
          <a:xfrm>
            <a:off x="2655096" y="2244727"/>
            <a:ext cx="7886700" cy="1701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/>
              <a:t>そのため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F77EC4E0-8774-46B4-9852-9F06A9040430}"/>
              </a:ext>
            </a:extLst>
          </p:cNvPr>
          <p:cNvSpPr txBox="1">
            <a:spLocks/>
          </p:cNvSpPr>
          <p:nvPr/>
        </p:nvSpPr>
        <p:spPr>
          <a:xfrm>
            <a:off x="1803400" y="5503980"/>
            <a:ext cx="7886700" cy="1701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/>
              <a:t>しかし問題も</a:t>
            </a:r>
            <a:r>
              <a:rPr lang="en-US" altLang="ja-JP" sz="2400" dirty="0"/>
              <a:t>…</a:t>
            </a:r>
            <a:endParaRPr lang="ja-JP" altLang="en-US" sz="24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69B72FF-6972-46FD-B217-6DCDF1A64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50" y="3071692"/>
            <a:ext cx="2959100" cy="168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19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D6370E-9DA3-4661-9DE2-594D776E7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研究目的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BC0C00-26CC-44CA-905F-126EC218D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 dirty="0"/>
              <a:t>岩城橋の開通（</a:t>
            </a:r>
            <a:r>
              <a:rPr kumimoji="1" lang="en-US" altLang="ja-JP" sz="2800" dirty="0"/>
              <a:t>2021</a:t>
            </a:r>
            <a:r>
              <a:rPr kumimoji="1" lang="ja-JP" altLang="en-US" sz="2800" dirty="0"/>
              <a:t>年）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　　　</a:t>
            </a:r>
            <a:endParaRPr lang="en-US" altLang="ja-JP" sz="2800" dirty="0"/>
          </a:p>
          <a:p>
            <a:pPr marL="0" indent="0">
              <a:buNone/>
            </a:pPr>
            <a:endParaRPr kumimoji="1" lang="en-US" altLang="ja-JP" sz="2800" dirty="0"/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endParaRPr kumimoji="1" lang="en-US" altLang="ja-JP" sz="2800" dirty="0"/>
          </a:p>
          <a:p>
            <a:r>
              <a:rPr lang="ja-JP" altLang="en-US" sz="2800" dirty="0"/>
              <a:t>利用客の増加が予測される</a:t>
            </a:r>
            <a:endParaRPr lang="en-US" altLang="ja-JP" sz="2800" dirty="0"/>
          </a:p>
          <a:p>
            <a:endParaRPr kumimoji="1" lang="en-US" altLang="ja-JP" sz="2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1AF30C7-88EA-4D93-914A-30463B871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062" y="1667478"/>
            <a:ext cx="3100597" cy="176152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54F4B11-E3AE-4077-ACB2-ABCCB83065AD}"/>
              </a:ext>
            </a:extLst>
          </p:cNvPr>
          <p:cNvSpPr txBox="1"/>
          <p:nvPr/>
        </p:nvSpPr>
        <p:spPr>
          <a:xfrm>
            <a:off x="6061773" y="4448712"/>
            <a:ext cx="200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ここに画像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9CAE21F6-CB24-4F25-94AF-D179A5051410}"/>
              </a:ext>
            </a:extLst>
          </p:cNvPr>
          <p:cNvGrpSpPr/>
          <p:nvPr/>
        </p:nvGrpSpPr>
        <p:grpSpPr>
          <a:xfrm>
            <a:off x="866723" y="2742258"/>
            <a:ext cx="4431009" cy="4351338"/>
            <a:chOff x="817296" y="2791685"/>
            <a:chExt cx="4431009" cy="4351338"/>
          </a:xfrm>
        </p:grpSpPr>
        <p:sp>
          <p:nvSpPr>
            <p:cNvPr id="6" name="矢印: 右 5">
              <a:extLst>
                <a:ext uri="{FF2B5EF4-FFF2-40B4-BE49-F238E27FC236}">
                  <a16:creationId xmlns:a16="http://schemas.microsoft.com/office/drawing/2014/main" id="{C7C17E76-EE81-46CB-B768-F277CFFF518C}"/>
                </a:ext>
              </a:extLst>
            </p:cNvPr>
            <p:cNvSpPr/>
            <p:nvPr/>
          </p:nvSpPr>
          <p:spPr>
            <a:xfrm rot="5400000">
              <a:off x="2631989" y="3237470"/>
              <a:ext cx="531341" cy="432487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コンテンツ プレースホルダー 2">
              <a:extLst>
                <a:ext uri="{FF2B5EF4-FFF2-40B4-BE49-F238E27FC236}">
                  <a16:creationId xmlns:a16="http://schemas.microsoft.com/office/drawing/2014/main" id="{E56AD0FA-E86B-4E48-BB7E-A28743D139A0}"/>
                </a:ext>
              </a:extLst>
            </p:cNvPr>
            <p:cNvSpPr txBox="1">
              <a:spLocks/>
            </p:cNvSpPr>
            <p:nvPr/>
          </p:nvSpPr>
          <p:spPr>
            <a:xfrm>
              <a:off x="817296" y="2791685"/>
              <a:ext cx="4431009" cy="43513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kumimoji="1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kumimoji="1"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kumimoji="1"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kumimoji="1"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kumimoji="1"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kumimoji="1"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kumimoji="1"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kumimoji="1"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2800" dirty="0"/>
                <a:t>従来のルート</a:t>
              </a:r>
              <a:endParaRPr lang="en-US" altLang="ja-JP" sz="2800" dirty="0"/>
            </a:p>
            <a:p>
              <a:pPr marL="1714500" lvl="5" indent="0" algn="ctr">
                <a:buNone/>
              </a:pPr>
              <a:endParaRPr lang="en-US" altLang="ja-JP" sz="3200" dirty="0"/>
            </a:p>
            <a:p>
              <a:pPr marL="0" indent="0" algn="ctr">
                <a:buNone/>
              </a:pPr>
              <a:r>
                <a:rPr lang="ja-JP" altLang="en-US" sz="2800" dirty="0"/>
                <a:t>立石港を利用するルート</a:t>
              </a:r>
              <a:endParaRPr lang="en-US" altLang="ja-JP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81502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6EF9D1B-53FE-439E-B2EB-9F5E8E0496C8}"/>
              </a:ext>
            </a:extLst>
          </p:cNvPr>
          <p:cNvSpPr/>
          <p:nvPr/>
        </p:nvSpPr>
        <p:spPr>
          <a:xfrm>
            <a:off x="471341" y="2328422"/>
            <a:ext cx="3884760" cy="1267070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FC6A756-AFCD-488B-92CA-6AEE9E998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研究目的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6DA071-B537-4CA5-A1E9-44FB0FB52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800" dirty="0"/>
              <a:t>対策として</a:t>
            </a:r>
            <a:endParaRPr lang="en-US" altLang="ja-JP" sz="2800" dirty="0"/>
          </a:p>
          <a:p>
            <a:pPr marL="0" indent="0">
              <a:buNone/>
            </a:pPr>
            <a:endParaRPr lang="en-US" altLang="ja-JP" sz="1050" dirty="0"/>
          </a:p>
          <a:p>
            <a:r>
              <a:rPr lang="ja-JP" altLang="en-US" sz="2400" dirty="0"/>
              <a:t>待機レーンの増加</a:t>
            </a:r>
            <a:endParaRPr lang="en-US" altLang="ja-JP" sz="2400" dirty="0"/>
          </a:p>
          <a:p>
            <a:r>
              <a:rPr lang="ja-JP" altLang="en-US" sz="2400" dirty="0"/>
              <a:t>新しいフェリーを導入</a:t>
            </a:r>
            <a:endParaRPr lang="en-US" altLang="ja-JP" sz="2400" dirty="0"/>
          </a:p>
          <a:p>
            <a:endParaRPr lang="en-US" altLang="ja-JP" sz="2800" dirty="0"/>
          </a:p>
          <a:p>
            <a:pPr marL="0" indent="0">
              <a:buNone/>
            </a:pPr>
            <a:endParaRPr lang="en-US" altLang="ja-JP" sz="800" dirty="0"/>
          </a:p>
          <a:p>
            <a:pPr marL="0" indent="0">
              <a:buNone/>
            </a:pPr>
            <a:endParaRPr lang="en-US" altLang="ja-JP" sz="800" dirty="0"/>
          </a:p>
          <a:p>
            <a:pPr marL="0" indent="0">
              <a:buNone/>
            </a:pPr>
            <a:r>
              <a:rPr lang="ja-JP" altLang="en-US" sz="2800" u="sng" dirty="0"/>
              <a:t>ソフトウェア面での支援できることはないか</a:t>
            </a:r>
            <a:endParaRPr lang="en-US" altLang="ja-JP" sz="2800" u="sng" dirty="0"/>
          </a:p>
          <a:p>
            <a:pPr marL="0" indent="0">
              <a:buNone/>
            </a:pPr>
            <a:endParaRPr lang="en-US" altLang="ja-JP" sz="28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6CA374F-6895-4999-92F0-312A4BC66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254" y="1455380"/>
            <a:ext cx="3120272" cy="2339154"/>
          </a:xfrm>
          <a:prstGeom prst="rect">
            <a:avLst/>
          </a:prstGeom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E34CFDD2-EDD3-4735-AB82-8E2E9FE4D8EB}"/>
              </a:ext>
            </a:extLst>
          </p:cNvPr>
          <p:cNvSpPr/>
          <p:nvPr/>
        </p:nvSpPr>
        <p:spPr>
          <a:xfrm>
            <a:off x="933253" y="5116774"/>
            <a:ext cx="6391373" cy="923827"/>
          </a:xfrm>
          <a:prstGeom prst="wedgeRoundRectCallout">
            <a:avLst>
              <a:gd name="adj1" fmla="val -23488"/>
              <a:gd name="adj2" fmla="val -77296"/>
              <a:gd name="adj3" fmla="val 16667"/>
            </a:avLst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00464D1-BDF7-4A56-9A9C-580CC464BB48}"/>
              </a:ext>
            </a:extLst>
          </p:cNvPr>
          <p:cNvSpPr txBox="1"/>
          <p:nvPr/>
        </p:nvSpPr>
        <p:spPr>
          <a:xfrm>
            <a:off x="991286" y="5323952"/>
            <a:ext cx="6275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住民が混雑具合を把握できるシステム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C78D271-741A-4614-A8F2-2C8D71CE8F35}"/>
              </a:ext>
            </a:extLst>
          </p:cNvPr>
          <p:cNvSpPr txBox="1"/>
          <p:nvPr/>
        </p:nvSpPr>
        <p:spPr>
          <a:xfrm>
            <a:off x="471341" y="3867456"/>
            <a:ext cx="6275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その</a:t>
            </a:r>
            <a:r>
              <a:rPr lang="ja-JP" altLang="en-US" sz="2400" dirty="0"/>
              <a:t>他に</a:t>
            </a:r>
            <a:r>
              <a:rPr lang="en-US" altLang="ja-JP" sz="2400" dirty="0"/>
              <a:t>...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72853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 descr="グラフ, 棒グラフ&#10;&#10;自動的に生成された説明">
            <a:extLst>
              <a:ext uri="{FF2B5EF4-FFF2-40B4-BE49-F238E27FC236}">
                <a16:creationId xmlns:a16="http://schemas.microsoft.com/office/drawing/2014/main" id="{DB0A4CB4-CAF0-4D61-A3AF-85501F801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579" y="4389790"/>
            <a:ext cx="2442235" cy="134489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3E6A8D5-BBAF-4118-B61D-C25943AAA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システム構成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56D4EA82-04DB-4183-8CB2-F7078061B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56856" y="2054725"/>
            <a:ext cx="1011828" cy="100591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3A67F69-19BF-42F8-9F7E-1EC01FF4E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87" y="3212425"/>
            <a:ext cx="3432983" cy="2575909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CD368BD-9AA6-49AD-BDDF-39CC03D24868}"/>
              </a:ext>
            </a:extLst>
          </p:cNvPr>
          <p:cNvCxnSpPr/>
          <p:nvPr/>
        </p:nvCxnSpPr>
        <p:spPr>
          <a:xfrm>
            <a:off x="3968684" y="2755557"/>
            <a:ext cx="9493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F656ABF-462B-4D5F-A9E2-E63651DCF38E}"/>
              </a:ext>
            </a:extLst>
          </p:cNvPr>
          <p:cNvCxnSpPr>
            <a:cxnSpLocks/>
          </p:cNvCxnSpPr>
          <p:nvPr/>
        </p:nvCxnSpPr>
        <p:spPr>
          <a:xfrm>
            <a:off x="6259434" y="2755557"/>
            <a:ext cx="106519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B015B91-E97D-402D-A94C-45FE3D5F49FF}"/>
              </a:ext>
            </a:extLst>
          </p:cNvPr>
          <p:cNvCxnSpPr>
            <a:cxnSpLocks/>
          </p:cNvCxnSpPr>
          <p:nvPr/>
        </p:nvCxnSpPr>
        <p:spPr>
          <a:xfrm flipV="1">
            <a:off x="6792030" y="2963510"/>
            <a:ext cx="788611" cy="4654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4FD95D71-EEA6-42CD-B164-7B1A82108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332" y="1616162"/>
            <a:ext cx="1444474" cy="144447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6E5BA83-75F5-458F-B986-C82B78448D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299216"/>
            <a:ext cx="2073934" cy="207836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E194E9-D3DC-4600-9EF8-116B0EE2892E}"/>
              </a:ext>
            </a:extLst>
          </p:cNvPr>
          <p:cNvSpPr txBox="1"/>
          <p:nvPr/>
        </p:nvSpPr>
        <p:spPr>
          <a:xfrm>
            <a:off x="5672738" y="3386175"/>
            <a:ext cx="2809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+mn-ea"/>
              </a:rPr>
              <a:t>画像処理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7EA0CD0-B0FD-4DEA-A0FA-E4056939BDB3}"/>
              </a:ext>
            </a:extLst>
          </p:cNvPr>
          <p:cNvSpPr txBox="1"/>
          <p:nvPr/>
        </p:nvSpPr>
        <p:spPr>
          <a:xfrm>
            <a:off x="5318176" y="5675853"/>
            <a:ext cx="2809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+mn-ea"/>
              </a:rPr>
              <a:t>Web</a:t>
            </a:r>
            <a:r>
              <a:rPr lang="ja-JP" altLang="en-US" sz="2800" dirty="0">
                <a:latin typeface="+mn-ea"/>
              </a:rPr>
              <a:t>上で公開</a:t>
            </a:r>
            <a:endParaRPr kumimoji="1" lang="ja-JP" altLang="en-US" sz="2800" dirty="0">
              <a:latin typeface="+mn-ea"/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3C072D0B-8C46-436F-97A8-0AC87221A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434" y="3862715"/>
            <a:ext cx="463336" cy="560881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C2A269E-160B-4D92-937A-CBEAC1548FC2}"/>
              </a:ext>
            </a:extLst>
          </p:cNvPr>
          <p:cNvSpPr txBox="1"/>
          <p:nvPr/>
        </p:nvSpPr>
        <p:spPr>
          <a:xfrm>
            <a:off x="517692" y="1647864"/>
            <a:ext cx="3450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+mn-ea"/>
              </a:rPr>
              <a:t>一定時間おきに撮影</a:t>
            </a:r>
            <a:endParaRPr kumimoji="1" lang="ja-JP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4160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87C564-A7DB-4E52-A7DE-B1C1F4C3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使用言語・機器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2ADF1E-498A-4613-AB7A-5153DFC5D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800" dirty="0"/>
              <a:t>使用言語</a:t>
            </a:r>
            <a:endParaRPr lang="en-US" altLang="ja-JP" sz="2800" dirty="0"/>
          </a:p>
          <a:p>
            <a:r>
              <a:rPr lang="en-US" altLang="ja-JP" sz="2800" dirty="0"/>
              <a:t>P</a:t>
            </a:r>
            <a:r>
              <a:rPr kumimoji="1" lang="en-US" altLang="ja-JP" sz="2800" dirty="0"/>
              <a:t>ython Open-CV</a:t>
            </a:r>
          </a:p>
          <a:p>
            <a:endParaRPr lang="en-US" altLang="ja-JP" sz="2800" dirty="0"/>
          </a:p>
          <a:p>
            <a:pPr marL="0" indent="0">
              <a:buNone/>
            </a:pPr>
            <a:r>
              <a:rPr kumimoji="1" lang="ja-JP" altLang="en-US" sz="2800" dirty="0"/>
              <a:t>使用するカメラ</a:t>
            </a:r>
            <a:endParaRPr kumimoji="1" lang="en-US" altLang="ja-JP" sz="2800" dirty="0"/>
          </a:p>
          <a:p>
            <a:r>
              <a:rPr kumimoji="1" lang="en-US" altLang="ja-JP" sz="2800" dirty="0"/>
              <a:t>Panasonic </a:t>
            </a:r>
            <a:r>
              <a:rPr kumimoji="1" lang="en-US" altLang="ja-JP" sz="2800" dirty="0" err="1"/>
              <a:t>i</a:t>
            </a:r>
            <a:r>
              <a:rPr kumimoji="1" lang="en-US" altLang="ja-JP" sz="2800" dirty="0"/>
              <a:t>-PRO WV-S1511LN</a:t>
            </a:r>
          </a:p>
          <a:p>
            <a:pPr marL="0" indent="0">
              <a:buNone/>
            </a:pPr>
            <a:endParaRPr kumimoji="1" lang="ja-JP" altLang="en-US" sz="2800" dirty="0"/>
          </a:p>
        </p:txBody>
      </p:sp>
      <p:pic>
        <p:nvPicPr>
          <p:cNvPr id="5" name="図 4" descr="アイコン&#10;&#10;自動的に生成された説明">
            <a:extLst>
              <a:ext uri="{FF2B5EF4-FFF2-40B4-BE49-F238E27FC236}">
                <a16:creationId xmlns:a16="http://schemas.microsoft.com/office/drawing/2014/main" id="{E404FFDC-44A2-4DCD-93B4-2252AF837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924" y="1690689"/>
            <a:ext cx="1569308" cy="156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1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817E70-8BF5-4F83-A9EA-78815A9D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プログラムの流れ</a:t>
            </a:r>
            <a:endParaRPr kumimoji="1" lang="ja-JP" altLang="en-US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9E2D48-CCEC-4B9C-8C5A-E98E64420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35052"/>
            <a:ext cx="7886700" cy="663051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ディレクトリを監視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ADFF559B-6C3A-474F-B324-81A810AF5452}"/>
              </a:ext>
            </a:extLst>
          </p:cNvPr>
          <p:cNvSpPr txBox="1">
            <a:spLocks/>
          </p:cNvSpPr>
          <p:nvPr/>
        </p:nvSpPr>
        <p:spPr>
          <a:xfrm>
            <a:off x="628650" y="2498103"/>
            <a:ext cx="7886700" cy="663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ja-JP" altLang="en-US" sz="2800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27633271-5FE3-4FB2-A958-E631CD38DDBC}"/>
              </a:ext>
            </a:extLst>
          </p:cNvPr>
          <p:cNvSpPr txBox="1">
            <a:spLocks/>
          </p:cNvSpPr>
          <p:nvPr/>
        </p:nvSpPr>
        <p:spPr>
          <a:xfrm>
            <a:off x="430685" y="2370840"/>
            <a:ext cx="7365281" cy="948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2800" dirty="0"/>
              <a:t>Python</a:t>
            </a:r>
            <a:r>
              <a:rPr lang="ja-JP" altLang="en-US" sz="2800" dirty="0"/>
              <a:t>のライブラリ　</a:t>
            </a:r>
            <a:r>
              <a:rPr lang="en-US" altLang="ja-JP" sz="2800" dirty="0"/>
              <a:t>watchdog</a:t>
            </a:r>
            <a:r>
              <a:rPr lang="ja-JP" altLang="en-US" sz="2800" dirty="0"/>
              <a:t>を使用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FB2A6100-4355-4767-94A8-143676A32BD0}"/>
              </a:ext>
            </a:extLst>
          </p:cNvPr>
          <p:cNvSpPr txBox="1">
            <a:spLocks/>
          </p:cNvSpPr>
          <p:nvPr/>
        </p:nvSpPr>
        <p:spPr>
          <a:xfrm>
            <a:off x="1101459" y="5295949"/>
            <a:ext cx="6743111" cy="948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/>
              <a:t>画像ファイルが作成された場合に動作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6D9BAB1C-D899-4963-8165-83A1D2734E3D}"/>
              </a:ext>
            </a:extLst>
          </p:cNvPr>
          <p:cNvSpPr/>
          <p:nvPr/>
        </p:nvSpPr>
        <p:spPr>
          <a:xfrm>
            <a:off x="4055148" y="4641012"/>
            <a:ext cx="424206" cy="487448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5863462-C0FF-428D-92AA-A8510E45B234}"/>
              </a:ext>
            </a:extLst>
          </p:cNvPr>
          <p:cNvCxnSpPr/>
          <p:nvPr/>
        </p:nvCxnSpPr>
        <p:spPr>
          <a:xfrm>
            <a:off x="4572000" y="2812361"/>
            <a:ext cx="17156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A464FE3C-9676-4F9A-9D30-A53E9A08FB90}"/>
              </a:ext>
            </a:extLst>
          </p:cNvPr>
          <p:cNvSpPr/>
          <p:nvPr/>
        </p:nvSpPr>
        <p:spPr>
          <a:xfrm>
            <a:off x="628650" y="3100990"/>
            <a:ext cx="7588287" cy="1461433"/>
          </a:xfrm>
          <a:prstGeom prst="wedgeRoundRectCallout">
            <a:avLst>
              <a:gd name="adj1" fmla="val 16520"/>
              <a:gd name="adj2" fmla="val -63815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7B81E8B-6264-4CCB-B4F4-0F81DDD353BE}"/>
              </a:ext>
            </a:extLst>
          </p:cNvPr>
          <p:cNvSpPr txBox="1"/>
          <p:nvPr/>
        </p:nvSpPr>
        <p:spPr>
          <a:xfrm>
            <a:off x="927063" y="3266159"/>
            <a:ext cx="7091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ja-JP" altLang="en-US" sz="2400" dirty="0"/>
              <a:t>任意のディレクトリの任意のパターンの名前を持つファイルのイベントを監視し、特定のイベントが発生した場合に、任意の作業を行う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85719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5D61F5CA-CB79-4A5C-92A0-64C13D4FBB3D}"/>
              </a:ext>
            </a:extLst>
          </p:cNvPr>
          <p:cNvCxnSpPr/>
          <p:nvPr/>
        </p:nvCxnSpPr>
        <p:spPr>
          <a:xfrm>
            <a:off x="2421923" y="3016667"/>
            <a:ext cx="486856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図 29" descr="高速道路を走る車&#10;&#10;自動的に生成された説明">
            <a:extLst>
              <a:ext uri="{FF2B5EF4-FFF2-40B4-BE49-F238E27FC236}">
                <a16:creationId xmlns:a16="http://schemas.microsoft.com/office/drawing/2014/main" id="{BF27E70F-EBC5-4334-A4C7-5E2ECEF1F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717" y="1610894"/>
            <a:ext cx="3726058" cy="2095907"/>
          </a:xfrm>
          <a:prstGeom prst="rect">
            <a:avLst/>
          </a:prstGeom>
        </p:spPr>
      </p:pic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262D71D2-23EB-49C7-8C29-4E71E8263653}"/>
              </a:ext>
            </a:extLst>
          </p:cNvPr>
          <p:cNvCxnSpPr>
            <a:cxnSpLocks/>
          </p:cNvCxnSpPr>
          <p:nvPr/>
        </p:nvCxnSpPr>
        <p:spPr>
          <a:xfrm flipH="1" flipV="1">
            <a:off x="2405080" y="3985101"/>
            <a:ext cx="16844" cy="12844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0909E813-53FC-4FCA-9AD2-C7D8F995E7AE}"/>
              </a:ext>
            </a:extLst>
          </p:cNvPr>
          <p:cNvCxnSpPr>
            <a:cxnSpLocks/>
          </p:cNvCxnSpPr>
          <p:nvPr/>
        </p:nvCxnSpPr>
        <p:spPr>
          <a:xfrm>
            <a:off x="4724386" y="3016667"/>
            <a:ext cx="0" cy="9684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E23A8282-604D-41E1-ABDE-A4BEF4548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/>
              <a:t>画像処理プログラム</a:t>
            </a:r>
          </a:p>
        </p:txBody>
      </p:sp>
      <p:pic>
        <p:nvPicPr>
          <p:cNvPr id="6" name="コンテンツ プレースホルダー 5" descr="屋外, 道路, シーン, 山 が含まれている画像&#10;&#10;自動的に生成された説明">
            <a:extLst>
              <a:ext uri="{FF2B5EF4-FFF2-40B4-BE49-F238E27FC236}">
                <a16:creationId xmlns:a16="http://schemas.microsoft.com/office/drawing/2014/main" id="{52577688-3CC7-40D1-A1B0-EF4810FE5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64" y="1610893"/>
            <a:ext cx="3726058" cy="2095907"/>
          </a:xfrm>
        </p:spPr>
      </p:pic>
      <p:pic>
        <p:nvPicPr>
          <p:cNvPr id="10" name="図 9" descr="写真, 大きい, 市 が含まれている画像&#10;&#10;自動的に生成された説明">
            <a:extLst>
              <a:ext uri="{FF2B5EF4-FFF2-40B4-BE49-F238E27FC236}">
                <a16:creationId xmlns:a16="http://schemas.microsoft.com/office/drawing/2014/main" id="{84B42146-3310-454C-BDCC-5BB00BD32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4" y="4221631"/>
            <a:ext cx="3726058" cy="2095907"/>
          </a:xfrm>
          <a:prstGeom prst="rect">
            <a:avLst/>
          </a:prstGeom>
        </p:spPr>
      </p:pic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02A21817-11FE-49CE-A505-53A0C58A98AA}"/>
              </a:ext>
            </a:extLst>
          </p:cNvPr>
          <p:cNvCxnSpPr>
            <a:cxnSpLocks/>
          </p:cNvCxnSpPr>
          <p:nvPr/>
        </p:nvCxnSpPr>
        <p:spPr>
          <a:xfrm flipH="1">
            <a:off x="2386207" y="3985101"/>
            <a:ext cx="233817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0370EB1-658D-43F8-A369-47AB5C35E2C2}"/>
              </a:ext>
            </a:extLst>
          </p:cNvPr>
          <p:cNvSpPr/>
          <p:nvPr/>
        </p:nvSpPr>
        <p:spPr>
          <a:xfrm>
            <a:off x="6221033" y="3206236"/>
            <a:ext cx="2138903" cy="3109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B057764-8928-45F9-BF45-187F6FEB6492}"/>
              </a:ext>
            </a:extLst>
          </p:cNvPr>
          <p:cNvSpPr/>
          <p:nvPr/>
        </p:nvSpPr>
        <p:spPr>
          <a:xfrm>
            <a:off x="2146010" y="3206236"/>
            <a:ext cx="1529349" cy="3109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50908C5-500C-42C7-A5BA-2FB200AB4789}"/>
              </a:ext>
            </a:extLst>
          </p:cNvPr>
          <p:cNvSpPr txBox="1"/>
          <p:nvPr/>
        </p:nvSpPr>
        <p:spPr>
          <a:xfrm>
            <a:off x="4572000" y="4812963"/>
            <a:ext cx="4106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</a:rPr>
              <a:t>特徴点検出</a:t>
            </a:r>
            <a:r>
              <a:rPr lang="ja-JP" altLang="en-US" sz="2400" dirty="0"/>
              <a:t>→撮影した画像</a:t>
            </a:r>
            <a:r>
              <a:rPr lang="en-US" altLang="ja-JP" sz="2400" dirty="0"/>
              <a:t>		</a:t>
            </a:r>
            <a:r>
              <a:rPr lang="ja-JP" altLang="en-US" sz="2400" dirty="0"/>
              <a:t>の位置の修正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28391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985</TotalTime>
  <Words>412</Words>
  <Application>Microsoft Office PowerPoint</Application>
  <PresentationFormat>画面に合わせる (4:3)</PresentationFormat>
  <Paragraphs>91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8" baseType="lpstr">
      <vt:lpstr>游ゴシック</vt:lpstr>
      <vt:lpstr>游ゴシック Light</vt:lpstr>
      <vt:lpstr>Arial</vt:lpstr>
      <vt:lpstr>Office テーマ</vt:lpstr>
      <vt:lpstr>画像処理による立石港待機レーンの混雑量計測システムの開発</vt:lpstr>
      <vt:lpstr>目次</vt:lpstr>
      <vt:lpstr>研究目的</vt:lpstr>
      <vt:lpstr>研究目的</vt:lpstr>
      <vt:lpstr>研究目的</vt:lpstr>
      <vt:lpstr>システム構成</vt:lpstr>
      <vt:lpstr>使用言語・機器</vt:lpstr>
      <vt:lpstr>プログラムの流れ</vt:lpstr>
      <vt:lpstr>画像処理プログラム</vt:lpstr>
      <vt:lpstr>画像処理プログラム</vt:lpstr>
      <vt:lpstr>画像処理プログラム</vt:lpstr>
      <vt:lpstr>誤差</vt:lpstr>
      <vt:lpstr>まとめ</vt:lpstr>
      <vt:lpstr>今後の課題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I536 宮地 香樹</dc:creator>
  <cp:lastModifiedBy>I536 宮地 香樹</cp:lastModifiedBy>
  <cp:revision>42</cp:revision>
  <dcterms:created xsi:type="dcterms:W3CDTF">2021-01-05T23:26:11Z</dcterms:created>
  <dcterms:modified xsi:type="dcterms:W3CDTF">2021-01-12T07:32:32Z</dcterms:modified>
</cp:coreProperties>
</file>